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5" r:id="rId10"/>
    <p:sldId id="266" r:id="rId11"/>
    <p:sldId id="267" r:id="rId12"/>
    <p:sldId id="268" r:id="rId13"/>
    <p:sldId id="276" r:id="rId14"/>
    <p:sldId id="275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E5A7CD-6288-4ECE-B929-2BC7CFFA0830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5832D78-5E84-439E-877F-464411D449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4446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Linking…what we</a:t>
            </a:r>
            <a:r>
              <a:rPr lang="en-US" baseline="0" dirty="0" smtClean="0"/>
              <a:t> are doing</a:t>
            </a:r>
          </a:p>
          <a:p>
            <a:r>
              <a:rPr lang="en-US" baseline="0" dirty="0" smtClean="0"/>
              <a:t>Linking those schools who are pursuit of excellence</a:t>
            </a:r>
          </a:p>
          <a:p>
            <a:r>
              <a:rPr lang="en-US" baseline="0" dirty="0" smtClean="0"/>
              <a:t>Excellence gives us the ear of students and parents with whom we may not have had their attention</a:t>
            </a:r>
          </a:p>
          <a:p>
            <a:r>
              <a:rPr lang="en-US" baseline="0" dirty="0" smtClean="0"/>
              <a:t>Excellence empowers us to speak out where and when God provided the opportunity.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832D78-5E84-439E-877F-464411D4495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89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Provides schools</a:t>
            </a:r>
          </a:p>
          <a:p>
            <a:r>
              <a:rPr lang="en-US" dirty="0" smtClean="0"/>
              <a:t>A Framework</a:t>
            </a:r>
            <a:r>
              <a:rPr lang="en-US" baseline="0" dirty="0" smtClean="0"/>
              <a:t> for Quality</a:t>
            </a:r>
          </a:p>
          <a:p>
            <a:r>
              <a:rPr lang="en-US" baseline="0" dirty="0" smtClean="0"/>
              <a:t>A Framework for Continuous Progress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832D78-5E84-439E-877F-464411D4495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44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63F72C-0350-44FA-AFD3-04590115F53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Introduce team members and allow them to share positive perception about the school that were gained during the visit.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44E795-8C3B-4455-BCF5-F645D214BA9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Share numerical ratings determined by the visiting team.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80AC316-CCC3-4FF8-BEB5-F637F74D8C8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Share the overall school rating. (Average of individual standard area ratings)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BB3D15-E738-478B-A28B-8514D05600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It is the NLSA Commission  that makes the final decision regarding the granting of accreditation.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39586D-89C8-484F-B84F-43AA251E67E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Close with Prayer</a:t>
            </a:r>
          </a:p>
        </p:txBody>
      </p:sp>
      <p:sp>
        <p:nvSpPr>
          <p:cNvPr id="32772" name="Slide Number Placeholder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E89126-2806-4186-8DCD-6C1A3A3C13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DF754FB-8475-404A-B831-E9564CE0FEEF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2718C38-4B05-4683-8FE2-BD2543221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622CB5-590E-442D-9239-1E558F12A75C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8298D-BBDF-46A5-81D0-137F1295D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4623C-249A-44D2-841B-B14F68D7CF18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23F5C-05D9-4A36-9F57-A60FFA4A1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62F5-FB94-4982-9FDA-AC11D37B2BAB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176E0-AECA-4788-B4AB-014DD9EC3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D16A14-C8C6-4CD7-8FA8-C896A41BBD72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5B0FFC-3A32-4648-ACCB-88A4415363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5C9EA9B-C1DB-4C99-A27E-77E93DAED22C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C014DF-EA70-41FA-91EA-C34E31878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7D236D-39BD-4794-AC8F-44B08E09CAD5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BFE7BC-DD05-4BDA-A5C8-6A5E4EF81F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0823AF5-3B64-4DB0-A18B-6A175AFF182B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AC1179-6639-435F-9A50-0A7021EF8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7E31D-BDEF-4D0D-9E1D-4D559F55A9EF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D9BC7-F0A1-4358-A3E1-CAE8B8A25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68D974-6EE2-417A-AA79-3909F9E3F92F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E72190-4724-4895-A40C-DD31533D6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3263BB6-F95C-489C-BC9A-25DD880A6A67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F919C90-C088-46FA-BD84-FC95032FB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97CCB0C-B134-43D0-BAD4-0DD0E32775A7}" type="datetimeFigureOut">
              <a:rPr lang="en-US"/>
              <a:pPr>
                <a:defRPr/>
              </a:pPr>
              <a:t>12/30/2014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CE06851-9ECE-44DF-91B0-FC475D0A60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9" r:id="rId2"/>
    <p:sldLayoutId id="2147483774" r:id="rId3"/>
    <p:sldLayoutId id="2147483775" r:id="rId4"/>
    <p:sldLayoutId id="2147483776" r:id="rId5"/>
    <p:sldLayoutId id="2147483777" r:id="rId6"/>
    <p:sldLayoutId id="2147483770" r:id="rId7"/>
    <p:sldLayoutId id="2147483778" r:id="rId8"/>
    <p:sldLayoutId id="2147483779" r:id="rId9"/>
    <p:sldLayoutId id="2147483771" r:id="rId10"/>
    <p:sldLayoutId id="21474837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dirty="0" smtClean="0"/>
              <a:t>Visiting Team Exit Report</a:t>
            </a:r>
            <a:br>
              <a:rPr lang="en-US" dirty="0" smtClean="0"/>
            </a:br>
            <a:r>
              <a:rPr lang="en-US" dirty="0" smtClean="0"/>
              <a:t>for</a:t>
            </a:r>
            <a:endParaRPr lang="en-US" dirty="0"/>
          </a:p>
        </p:txBody>
      </p:sp>
      <p:sp>
        <p:nvSpPr>
          <p:cNvPr id="9219" name="Subtitle 4"/>
          <p:cNvSpPr>
            <a:spLocks noGrp="1"/>
          </p:cNvSpPr>
          <p:nvPr>
            <p:ph type="subTitle" idx="1"/>
          </p:nvPr>
        </p:nvSpPr>
        <p:spPr>
          <a:xfrm>
            <a:off x="1336110" y="3352800"/>
            <a:ext cx="7772400" cy="1951038"/>
          </a:xfrm>
        </p:spPr>
        <p:txBody>
          <a:bodyPr/>
          <a:lstStyle/>
          <a:p>
            <a:pPr marR="0" algn="ctr" eaLnBrk="1" hangingPunct="1"/>
            <a:r>
              <a:rPr lang="en-US" sz="3600" dirty="0" smtClean="0"/>
              <a:t>St. Budweiser</a:t>
            </a:r>
            <a:r>
              <a:rPr lang="en-US" sz="3600" dirty="0" smtClean="0"/>
              <a:t> </a:t>
            </a:r>
            <a:r>
              <a:rPr lang="en-US" sz="3600" dirty="0" smtClean="0"/>
              <a:t>Lutheran </a:t>
            </a:r>
            <a:r>
              <a:rPr lang="en-US" sz="3600" dirty="0" smtClean="0"/>
              <a:t>School</a:t>
            </a:r>
          </a:p>
          <a:p>
            <a:pPr marR="0" algn="ctr" eaLnBrk="1" hangingPunct="1"/>
            <a:r>
              <a:rPr lang="en-US" sz="3600" dirty="0" err="1" smtClean="0"/>
              <a:t>Lutheranville</a:t>
            </a:r>
            <a:r>
              <a:rPr lang="en-US" sz="3600" dirty="0" smtClean="0"/>
              <a:t>, USA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pPr marR="0" algn="ctr" eaLnBrk="1" hangingPunct="1"/>
            <a:r>
              <a:rPr lang="en-US" sz="3600" dirty="0" smtClean="0"/>
              <a:t>April</a:t>
            </a:r>
            <a:r>
              <a:rPr lang="en-US" sz="3600" dirty="0" smtClean="0"/>
              <a:t> 2015</a:t>
            </a:r>
            <a:endParaRPr lang="en-US" sz="3600" dirty="0" smtClean="0"/>
          </a:p>
        </p:txBody>
      </p:sp>
      <p:pic>
        <p:nvPicPr>
          <p:cNvPr id="9220" name="Picture 2" descr="O:\Logos\NLSA\nlsa2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2011363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533400"/>
            <a:ext cx="78486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solidFill>
                  <a:schemeClr val="accent6"/>
                </a:solidFill>
                <a:latin typeface="+mn-lt"/>
                <a:cs typeface="+mn-cs"/>
              </a:rPr>
              <a:t>The Overall School Rating</a:t>
            </a:r>
          </a:p>
        </p:txBody>
      </p:sp>
      <p:sp>
        <p:nvSpPr>
          <p:cNvPr id="3" name="Oval 2"/>
          <p:cNvSpPr/>
          <p:nvPr/>
        </p:nvSpPr>
        <p:spPr>
          <a:xfrm>
            <a:off x="3048000" y="2438400"/>
            <a:ext cx="3124200" cy="3124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534948" y="3338780"/>
            <a:ext cx="225625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3.19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/>
          </p:cNvSpPr>
          <p:nvPr/>
        </p:nvSpPr>
        <p:spPr bwMode="auto">
          <a:xfrm>
            <a:off x="914400" y="2819400"/>
            <a:ext cx="74676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Lucida Sans Unicode" pitchFamily="34" charset="0"/>
              </a:rPr>
              <a:t>interviewed approximately </a:t>
            </a:r>
            <a:r>
              <a:rPr lang="en-US" b="1" dirty="0" smtClean="0">
                <a:latin typeface="Lucida Sans Unicode" pitchFamily="34" charset="0"/>
              </a:rPr>
              <a:t>29</a:t>
            </a:r>
            <a:r>
              <a:rPr lang="en-US" dirty="0" smtClean="0">
                <a:latin typeface="Lucida Sans Unicode" pitchFamily="34" charset="0"/>
              </a:rPr>
              <a:t> </a:t>
            </a:r>
            <a:r>
              <a:rPr lang="en-US" dirty="0">
                <a:latin typeface="Lucida Sans Unicode" pitchFamily="34" charset="0"/>
              </a:rPr>
              <a:t>stakeholders: students, parents, teachers, administrators.</a:t>
            </a:r>
          </a:p>
          <a:p>
            <a:endParaRPr lang="en-US" dirty="0">
              <a:latin typeface="Lucida Sans Unicode" pitchFamily="34" charset="0"/>
            </a:endParaRPr>
          </a:p>
          <a:p>
            <a:r>
              <a:rPr lang="en-US" dirty="0">
                <a:latin typeface="Lucida Sans Unicode" pitchFamily="34" charset="0"/>
              </a:rPr>
              <a:t>m</a:t>
            </a:r>
            <a:r>
              <a:rPr lang="en-US" dirty="0" smtClean="0">
                <a:latin typeface="Lucida Sans Unicode" pitchFamily="34" charset="0"/>
              </a:rPr>
              <a:t>ade </a:t>
            </a:r>
            <a:r>
              <a:rPr lang="en-US" b="1" dirty="0">
                <a:latin typeface="Lucida Sans Unicode" pitchFamily="34" charset="0"/>
              </a:rPr>
              <a:t>2</a:t>
            </a:r>
            <a:r>
              <a:rPr lang="en-US" b="1" dirty="0" smtClean="0">
                <a:latin typeface="Lucida Sans Unicode" pitchFamily="34" charset="0"/>
              </a:rPr>
              <a:t>8</a:t>
            </a:r>
            <a:r>
              <a:rPr lang="en-US" dirty="0" smtClean="0">
                <a:latin typeface="Lucida Sans Unicode" pitchFamily="34" charset="0"/>
              </a:rPr>
              <a:t> </a:t>
            </a:r>
            <a:r>
              <a:rPr lang="en-US" dirty="0" smtClean="0">
                <a:latin typeface="Lucida Sans Unicode" pitchFamily="34" charset="0"/>
              </a:rPr>
              <a:t>classroom observations.</a:t>
            </a:r>
            <a:endParaRPr lang="en-US" dirty="0">
              <a:latin typeface="Lucida Sans Unicode" pitchFamily="34" charset="0"/>
            </a:endParaRPr>
          </a:p>
          <a:p>
            <a:endParaRPr lang="en-US" dirty="0">
              <a:latin typeface="Lucida Sans Unicode" pitchFamily="34" charset="0"/>
            </a:endParaRPr>
          </a:p>
          <a:p>
            <a:r>
              <a:rPr lang="en-US" dirty="0">
                <a:latin typeface="Lucida Sans Unicode" pitchFamily="34" charset="0"/>
              </a:rPr>
              <a:t>identified </a:t>
            </a:r>
            <a:r>
              <a:rPr lang="en-US" b="1" dirty="0" smtClean="0">
                <a:latin typeface="Lucida Sans Unicode" pitchFamily="34" charset="0"/>
              </a:rPr>
              <a:t>6</a:t>
            </a:r>
            <a:r>
              <a:rPr lang="en-US" dirty="0" smtClean="0">
                <a:latin typeface="Lucida Sans Unicode" pitchFamily="34" charset="0"/>
              </a:rPr>
              <a:t> </a:t>
            </a:r>
            <a:r>
              <a:rPr lang="en-US" dirty="0" err="1" smtClean="0">
                <a:latin typeface="Lucida Sans Unicode" pitchFamily="34" charset="0"/>
              </a:rPr>
              <a:t>Oustanding</a:t>
            </a:r>
            <a:r>
              <a:rPr lang="en-US" dirty="0" smtClean="0">
                <a:latin typeface="Lucida Sans Unicode" pitchFamily="34" charset="0"/>
              </a:rPr>
              <a:t> </a:t>
            </a:r>
            <a:r>
              <a:rPr lang="en-US" dirty="0">
                <a:latin typeface="Lucida Sans Unicode" pitchFamily="34" charset="0"/>
              </a:rPr>
              <a:t>Strengths– we encourage you to share these with your school community!</a:t>
            </a:r>
          </a:p>
          <a:p>
            <a:endParaRPr lang="en-US" dirty="0">
              <a:latin typeface="Lucida Sans Unicode" pitchFamily="34" charset="0"/>
            </a:endParaRPr>
          </a:p>
          <a:p>
            <a:r>
              <a:rPr lang="en-US" dirty="0" smtClean="0">
                <a:latin typeface="Lucida Sans Unicode" pitchFamily="34" charset="0"/>
              </a:rPr>
              <a:t>Identified </a:t>
            </a:r>
            <a:r>
              <a:rPr lang="en-US" b="1" dirty="0" smtClean="0">
                <a:latin typeface="Lucida Sans Unicode" pitchFamily="34" charset="0"/>
              </a:rPr>
              <a:t>0 </a:t>
            </a:r>
            <a:r>
              <a:rPr lang="en-US" dirty="0" smtClean="0">
                <a:latin typeface="Lucida Sans Unicode" pitchFamily="34" charset="0"/>
              </a:rPr>
              <a:t>major deficiencies </a:t>
            </a:r>
            <a:r>
              <a:rPr lang="en-US" dirty="0">
                <a:latin typeface="Lucida Sans Unicode" pitchFamily="34" charset="0"/>
              </a:rPr>
              <a:t>(requiring specific action related to a prescribed time frame)</a:t>
            </a:r>
          </a:p>
        </p:txBody>
      </p:sp>
      <p:pic>
        <p:nvPicPr>
          <p:cNvPr id="19459" name="Picture 2" descr="O:\Logos\NLSA\nlsa2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2011363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90600" y="1752600"/>
            <a:ext cx="62484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accent6"/>
                </a:solidFill>
                <a:latin typeface="+mn-lt"/>
                <a:cs typeface="+mn-cs"/>
              </a:rPr>
              <a:t>During our work at your school your visiting team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 descr="O:\Logos\NLSA\nlsa2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2011363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438400" y="914400"/>
            <a:ext cx="5943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6"/>
                </a:solidFill>
                <a:latin typeface="+mn-lt"/>
                <a:cs typeface="+mn-cs"/>
              </a:rPr>
              <a:t>OUTSTANDING SCHOOL STRENGTHS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981200"/>
            <a:ext cx="8305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Discipline Program and Procedures (PBIS) SOAR</a:t>
            </a:r>
            <a:r>
              <a:rPr lang="en-US" sz="2800" dirty="0"/>
              <a:t>--The Positive Behavioral Interventions and Supports (PBIS) program that </a:t>
            </a:r>
            <a:r>
              <a:rPr lang="en-US" sz="2800" dirty="0" smtClean="0"/>
              <a:t>St. Budweiser</a:t>
            </a:r>
            <a:r>
              <a:rPr lang="en-US" sz="2800" dirty="0" smtClean="0"/>
              <a:t> </a:t>
            </a:r>
            <a:r>
              <a:rPr lang="en-US" sz="2800" dirty="0"/>
              <a:t>has put into place as their discipline program is carried out throughout the school, well understood by staff and students, and thoroughly effective</a:t>
            </a:r>
            <a:r>
              <a:rPr lang="en-US" sz="2800" dirty="0" smtClean="0"/>
              <a:t>.</a:t>
            </a:r>
          </a:p>
          <a:p>
            <a:pPr lvl="0"/>
            <a:endParaRPr lang="en-US" sz="28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800" b="1" dirty="0"/>
              <a:t>Facilities</a:t>
            </a:r>
            <a:r>
              <a:rPr lang="en-US" sz="2800" dirty="0"/>
              <a:t>-- Abundant and appropriate space and furniture is present to facilitate student learning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 descr="O:\Logos\NLSA\nlsa2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2011363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438400" y="914400"/>
            <a:ext cx="5943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6"/>
                </a:solidFill>
                <a:latin typeface="+mn-lt"/>
                <a:cs typeface="+mn-cs"/>
              </a:rPr>
              <a:t>OUTSTANDING SCHOOL STRENGTHS</a:t>
            </a:r>
          </a:p>
        </p:txBody>
      </p:sp>
      <p:sp>
        <p:nvSpPr>
          <p:cNvPr id="2" name="Rectangle 1"/>
          <p:cNvSpPr/>
          <p:nvPr/>
        </p:nvSpPr>
        <p:spPr>
          <a:xfrm>
            <a:off x="430060" y="1905000"/>
            <a:ext cx="8305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Food </a:t>
            </a:r>
            <a:r>
              <a:rPr lang="en-US" sz="2800" b="1" dirty="0"/>
              <a:t>Service</a:t>
            </a:r>
            <a:r>
              <a:rPr lang="en-US" sz="2800" dirty="0"/>
              <a:t>—The system in place for the food service program is well managed, thorough, and well documented.  It provides the students of </a:t>
            </a:r>
            <a:r>
              <a:rPr lang="en-US" sz="2800" dirty="0" smtClean="0"/>
              <a:t>SBLS </a:t>
            </a:r>
            <a:r>
              <a:rPr lang="en-US" sz="2800" dirty="0"/>
              <a:t>a nutritious and well balanced lunch option. </a:t>
            </a:r>
            <a:endParaRPr lang="en-US" sz="2800" dirty="0" smtClean="0"/>
          </a:p>
          <a:p>
            <a:pPr lvl="0"/>
            <a:endParaRPr lang="en-US" sz="28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The Reading Resource Program </a:t>
            </a:r>
            <a:r>
              <a:rPr lang="en-US" sz="2800" dirty="0"/>
              <a:t>provides outstanding school-wide assistance, support and intervention for students with reading related delays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172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 descr="O:\Logos\NLSA\nlsa2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2011363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438400" y="914400"/>
            <a:ext cx="5943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6"/>
                </a:solidFill>
                <a:latin typeface="+mn-lt"/>
                <a:cs typeface="+mn-cs"/>
              </a:rPr>
              <a:t>OUTSTANDING SCHOOL STRENGTHS</a:t>
            </a:r>
          </a:p>
        </p:txBody>
      </p:sp>
      <p:sp>
        <p:nvSpPr>
          <p:cNvPr id="2" name="Rectangle 1"/>
          <p:cNvSpPr/>
          <p:nvPr/>
        </p:nvSpPr>
        <p:spPr>
          <a:xfrm>
            <a:off x="493734" y="1752600"/>
            <a:ext cx="84216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b="1" dirty="0" smtClean="0"/>
              <a:t>The </a:t>
            </a:r>
            <a:r>
              <a:rPr lang="en-US" sz="2400" b="1" dirty="0"/>
              <a:t>staff </a:t>
            </a:r>
            <a:r>
              <a:rPr lang="en-US" sz="2400" dirty="0"/>
              <a:t>rallied together, in the absence of a building principal, to attend to many tasks associated with the administrative position. Teachers are to be commended for fulfilling these responsibilities collaboratively and in a joy-filled </a:t>
            </a:r>
            <a:r>
              <a:rPr lang="en-US" sz="2400" dirty="0" smtClean="0"/>
              <a:t>manner.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400" b="1" dirty="0" smtClean="0"/>
              <a:t>Documentations</a:t>
            </a:r>
            <a:r>
              <a:rPr lang="en-US" sz="2400" b="1" dirty="0"/>
              <a:t>, policies, procedures, handbooks</a:t>
            </a:r>
            <a:r>
              <a:rPr lang="en-US" sz="2400" dirty="0"/>
              <a:t>—Policies and handbooks which </a:t>
            </a:r>
            <a:r>
              <a:rPr lang="en-US" sz="2400" dirty="0" smtClean="0"/>
              <a:t>govern </a:t>
            </a:r>
            <a:r>
              <a:rPr lang="en-US" sz="2400" dirty="0"/>
              <a:t>the day-to-day operations of </a:t>
            </a:r>
            <a:r>
              <a:rPr lang="en-US" sz="2400" dirty="0" smtClean="0"/>
              <a:t>St. Budweiser</a:t>
            </a:r>
            <a:r>
              <a:rPr lang="en-US" sz="2400" dirty="0" smtClean="0"/>
              <a:t> </a:t>
            </a:r>
            <a:r>
              <a:rPr lang="en-US" sz="2400" dirty="0" smtClean="0"/>
              <a:t>are </a:t>
            </a:r>
            <a:r>
              <a:rPr lang="en-US" sz="2400" dirty="0"/>
              <a:t>thorough and complete.</a:t>
            </a:r>
          </a:p>
        </p:txBody>
      </p:sp>
    </p:spTree>
    <p:extLst>
      <p:ext uri="{BB962C8B-B14F-4D97-AF65-F5344CB8AC3E}">
        <p14:creationId xmlns:p14="http://schemas.microsoft.com/office/powerpoint/2010/main" val="4015012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1143000" y="1905000"/>
            <a:ext cx="7086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Lucida Sans Unicode" pitchFamily="34" charset="0"/>
              </a:rPr>
              <a:t>You will receive the final copy of the visiting team report within two weeks</a:t>
            </a:r>
          </a:p>
          <a:p>
            <a:endParaRPr lang="en-US" dirty="0">
              <a:latin typeface="Lucida Sans Unicode" pitchFamily="34" charset="0"/>
            </a:endParaRPr>
          </a:p>
          <a:p>
            <a:r>
              <a:rPr lang="en-US" dirty="0">
                <a:latin typeface="Lucida Sans Unicode" pitchFamily="34" charset="0"/>
              </a:rPr>
              <a:t>Address actions noted by the visiting team that should be addressed by your school action plan.</a:t>
            </a:r>
          </a:p>
          <a:p>
            <a:endParaRPr lang="en-US" dirty="0" smtClean="0">
              <a:latin typeface="Lucida Sans Unicode" pitchFamily="34" charset="0"/>
            </a:endParaRPr>
          </a:p>
          <a:p>
            <a:r>
              <a:rPr lang="en-US" dirty="0">
                <a:latin typeface="Lucida Sans Unicode" pitchFamily="34" charset="0"/>
              </a:rPr>
              <a:t>Review and share the report with your faculty and stakeholders in whatever ways you believe are best.</a:t>
            </a:r>
          </a:p>
          <a:p>
            <a:endParaRPr lang="en-US" dirty="0">
              <a:latin typeface="Lucida Sans Unicode" pitchFamily="34" charset="0"/>
            </a:endParaRPr>
          </a:p>
          <a:p>
            <a:r>
              <a:rPr lang="en-US" dirty="0" smtClean="0">
                <a:latin typeface="Lucida Sans Unicode" pitchFamily="34" charset="0"/>
              </a:rPr>
              <a:t>Send </a:t>
            </a:r>
            <a:r>
              <a:rPr lang="en-US" dirty="0">
                <a:latin typeface="Lucida Sans Unicode" pitchFamily="34" charset="0"/>
              </a:rPr>
              <a:t>a copy of the report to your district office and 2 copies of the report to the national office in St Louis.</a:t>
            </a:r>
          </a:p>
          <a:p>
            <a:endParaRPr lang="en-US" dirty="0">
              <a:latin typeface="Lucida Sans Unicode" pitchFamily="34" charset="0"/>
            </a:endParaRPr>
          </a:p>
          <a:p>
            <a:r>
              <a:rPr lang="en-US" dirty="0" smtClean="0">
                <a:latin typeface="Lucida Sans Unicode" pitchFamily="34" charset="0"/>
              </a:rPr>
              <a:t>Implement </a:t>
            </a:r>
            <a:r>
              <a:rPr lang="en-US" dirty="0">
                <a:latin typeface="Lucida Sans Unicode" pitchFamily="34" charset="0"/>
              </a:rPr>
              <a:t>the action plan over the course of your accreditation cycle. </a:t>
            </a:r>
          </a:p>
        </p:txBody>
      </p:sp>
      <p:pic>
        <p:nvPicPr>
          <p:cNvPr id="22531" name="Picture 2" descr="O:\Logos\NLSA\nlsa2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2011363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19400" y="762000"/>
            <a:ext cx="42672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>
                <a:solidFill>
                  <a:schemeClr val="accent6"/>
                </a:solidFill>
                <a:latin typeface="+mn-lt"/>
                <a:cs typeface="+mn-cs"/>
              </a:rPr>
              <a:t>NOW WHAT?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 descr="O:\Logos\NLSA\nlsa2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2011363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762000" y="1981200"/>
            <a:ext cx="7391400" cy="2646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Lucida Sans Unicode" pitchFamily="34" charset="0"/>
              </a:rPr>
              <a:t>“The charge of the visiting team was to review, validate, and evaluate the evidence your institution has provided and relay those findings  to NLSA. </a:t>
            </a:r>
          </a:p>
          <a:p>
            <a:endParaRPr lang="en-US" dirty="0">
              <a:latin typeface="Lucida Sans Unicode" pitchFamily="34" charset="0"/>
            </a:endParaRPr>
          </a:p>
          <a:p>
            <a:r>
              <a:rPr lang="en-US" dirty="0">
                <a:latin typeface="Lucida Sans Unicode" pitchFamily="34" charset="0"/>
              </a:rPr>
              <a:t>Based on our findings from the review of evidence, our visiting team </a:t>
            </a:r>
            <a:r>
              <a:rPr lang="en-US" sz="2000" b="1" dirty="0">
                <a:latin typeface="Lucida Sans Unicode" pitchFamily="34" charset="0"/>
              </a:rPr>
              <a:t>recommends that </a:t>
            </a:r>
            <a:r>
              <a:rPr lang="en-US" sz="2000" b="1" dirty="0" smtClean="0">
                <a:latin typeface="Lucida Sans Unicode" pitchFamily="34" charset="0"/>
              </a:rPr>
              <a:t>St. Budweiser </a:t>
            </a:r>
            <a:r>
              <a:rPr lang="en-US" sz="2000" b="1" dirty="0" smtClean="0">
                <a:latin typeface="Lucida Sans Unicode" pitchFamily="34" charset="0"/>
              </a:rPr>
              <a:t>Lutheran </a:t>
            </a:r>
            <a:r>
              <a:rPr lang="en-US" sz="2000" b="1" dirty="0" smtClean="0">
                <a:latin typeface="Lucida Sans Unicode" pitchFamily="34" charset="0"/>
              </a:rPr>
              <a:t>School </a:t>
            </a:r>
            <a:r>
              <a:rPr lang="en-US" sz="2000" b="1" dirty="0">
                <a:latin typeface="Lucida Sans Unicode" pitchFamily="34" charset="0"/>
              </a:rPr>
              <a:t>be accredited</a:t>
            </a:r>
            <a:r>
              <a:rPr lang="en-US" dirty="0">
                <a:latin typeface="Lucida Sans Unicode" pitchFamily="34" charset="0"/>
              </a:rPr>
              <a:t>, pending further review by your district accreditation commission and final action by the NLSA Accreditation Commission.”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Accreditation Decision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32150" y="1388532"/>
            <a:ext cx="6300663" cy="11176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plastic">
            <a:bevelT w="152400" h="152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Visiting Team Recommendation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632152" y="2982725"/>
            <a:ext cx="6300663" cy="124013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plastic">
            <a:bevelT w="152400" h="152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District Accreditation Review and Recommendation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632151" y="4529138"/>
            <a:ext cx="6300663" cy="1339646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 prstMaterial="plastic">
            <a:bevelT w="152400" h="1524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/>
              <a:t>NLSA Accreditation Commission Grants Accreditation and Status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070725" y="1730375"/>
            <a:ext cx="1682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Lucida Sans Unicode" pitchFamily="34" charset="0"/>
              </a:rPr>
              <a:t>Completed!</a:t>
            </a:r>
            <a:endParaRPr lang="en-US" sz="2400">
              <a:latin typeface="Lucida Sans Unicode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326313" y="3370263"/>
            <a:ext cx="11256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Lucida Sans Unicode" pitchFamily="34" charset="0"/>
              </a:rPr>
              <a:t>June 1</a:t>
            </a:r>
            <a:endParaRPr lang="en-US" sz="2400" dirty="0">
              <a:latin typeface="Lucida Sans Unicode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315200" y="4495800"/>
            <a:ext cx="13033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dirty="0" smtClean="0">
                <a:latin typeface="Lucida Sans Unicode" pitchFamily="34" charset="0"/>
              </a:rPr>
              <a:t>Last</a:t>
            </a:r>
            <a:r>
              <a:rPr lang="en-US" sz="2400" dirty="0" smtClean="0">
                <a:latin typeface="Lucida Sans Unicode" pitchFamily="34" charset="0"/>
              </a:rPr>
              <a:t> </a:t>
            </a:r>
            <a:r>
              <a:rPr lang="en-US" sz="2400" dirty="0">
                <a:latin typeface="Lucida Sans Unicode" pitchFamily="34" charset="0"/>
              </a:rPr>
              <a:t>week of </a:t>
            </a:r>
            <a:r>
              <a:rPr lang="en-US" sz="2400" dirty="0" smtClean="0">
                <a:latin typeface="Lucida Sans Unicode" pitchFamily="34" charset="0"/>
              </a:rPr>
              <a:t>July</a:t>
            </a:r>
            <a:endParaRPr lang="en-US" sz="2400" dirty="0">
              <a:latin typeface="Lucida Sans Unicode" pitchFamily="34" charset="0"/>
            </a:endParaRPr>
          </a:p>
        </p:txBody>
      </p:sp>
      <p:pic>
        <p:nvPicPr>
          <p:cNvPr id="24591" name="Picture 2" descr="O:\Logos\NLSA\nlsa2col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0150" y="728663"/>
            <a:ext cx="10064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3200400" y="2514600"/>
            <a:ext cx="51435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8" charset="-128"/>
              </a:rPr>
              <a:t>We believe in the power of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i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8" charset="-128"/>
              </a:rPr>
              <a:t>Christ-centered </a:t>
            </a:r>
            <a:r>
              <a:rPr lang="en-US" sz="4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pitchFamily="8" charset="-128"/>
              </a:rPr>
              <a:t>education.</a:t>
            </a:r>
          </a:p>
        </p:txBody>
      </p:sp>
      <p:pic>
        <p:nvPicPr>
          <p:cNvPr id="25603" name="Picture 2" descr="O:\Logos\NLSA\nlsa2col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228758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2" descr="http://www.graphicsfuel.com/wp-content/uploads/2011/04/world-globe03-512x51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905000"/>
            <a:ext cx="3276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1905000"/>
            <a:ext cx="8229600" cy="22463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National Lutheran School Accreditation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encourages, assists, and recognizes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schools that provide quality Christian education and engage in continuous improvement.</a:t>
            </a:r>
          </a:p>
        </p:txBody>
      </p:sp>
      <p:pic>
        <p:nvPicPr>
          <p:cNvPr id="10243" name="Picture 2" descr="O:\Logos\NLSA\nlsa2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2011363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838200" y="4419600"/>
            <a:ext cx="777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Lucida Sans Unicode" pitchFamily="34" charset="0"/>
              </a:rPr>
              <a:t>Accrediting more than 700  schools  of the Lutheran Church – Missouri Synod with 6,000 teachers serving 80,000 students</a:t>
            </a:r>
          </a:p>
          <a:p>
            <a:pPr algn="ctr"/>
            <a:r>
              <a:rPr lang="en-US" i="1">
                <a:latin typeface="Lucida Sans Unicode" pitchFamily="34" charset="0"/>
              </a:rPr>
              <a:t>Located in 35 LCMS districts and in  Lutheran schools located in Canada, China and Vietnam.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2133600"/>
            <a:ext cx="8001000" cy="107791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Corbel" pitchFamily="34" charset="0"/>
              </a:rPr>
              <a:t>LINKING</a:t>
            </a:r>
            <a:r>
              <a:rPr lang="en-US" sz="3200" dirty="0">
                <a:latin typeface="Corbel" pitchFamily="34" charset="0"/>
              </a:rPr>
              <a:t> Lutheran Schools in the </a:t>
            </a:r>
            <a:r>
              <a:rPr lang="en-US" sz="3200" b="1" dirty="0">
                <a:latin typeface="Corbel" pitchFamily="34" charset="0"/>
              </a:rPr>
              <a:t>PURSUIT of QUALITY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685800" y="3429000"/>
            <a:ext cx="8001000" cy="15700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Corbel" pitchFamily="34" charset="0"/>
              </a:rPr>
              <a:t>EMPOWERING</a:t>
            </a:r>
            <a:r>
              <a:rPr lang="en-US" sz="3200" dirty="0">
                <a:latin typeface="Corbel" pitchFamily="34" charset="0"/>
              </a:rPr>
              <a:t>  Lutheran schools to share the life-changing </a:t>
            </a:r>
            <a:r>
              <a:rPr lang="en-US" sz="3200" b="1" dirty="0">
                <a:latin typeface="Corbel" pitchFamily="34" charset="0"/>
              </a:rPr>
              <a:t>MESSAGE</a:t>
            </a:r>
            <a:r>
              <a:rPr lang="en-US" sz="3200" dirty="0">
                <a:latin typeface="Corbel" pitchFamily="34" charset="0"/>
              </a:rPr>
              <a:t> of </a:t>
            </a:r>
            <a:r>
              <a:rPr lang="en-US" sz="3200" b="1" dirty="0">
                <a:latin typeface="Corbel" pitchFamily="34" charset="0"/>
              </a:rPr>
              <a:t>JESUS LOVE WITH</a:t>
            </a:r>
            <a:r>
              <a:rPr lang="en-US" sz="3200" dirty="0">
                <a:latin typeface="Corbel" pitchFamily="34" charset="0"/>
              </a:rPr>
              <a:t> more and more </a:t>
            </a:r>
            <a:r>
              <a:rPr lang="en-US" sz="3200" b="1" dirty="0">
                <a:latin typeface="Corbel" pitchFamily="34" charset="0"/>
              </a:rPr>
              <a:t>PEOPLE</a:t>
            </a:r>
            <a:r>
              <a:rPr lang="en-US" sz="3200" dirty="0">
                <a:latin typeface="Corbel" pitchFamily="34" charset="0"/>
              </a:rPr>
              <a:t>.</a:t>
            </a:r>
          </a:p>
        </p:txBody>
      </p:sp>
      <p:pic>
        <p:nvPicPr>
          <p:cNvPr id="11268" name="Picture 2" descr="O:\Logos\NLSA\nlsa2col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04800"/>
            <a:ext cx="2011363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133600"/>
            <a:ext cx="7315200" cy="34464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Builds the capacity of the school to enhance ministry opportunities and increase and sustain student learning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Stimulates and improves effectiveness and efficiency throughout the institution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Provides schools with a framework for quality and continuous improvement so that you may achieve ever higher degrees of excellence</a:t>
            </a:r>
          </a:p>
        </p:txBody>
      </p:sp>
      <p:pic>
        <p:nvPicPr>
          <p:cNvPr id="12291" name="Picture 2" descr="O:\Logos\NLSA\nlsa2col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"/>
            <a:ext cx="114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914400" y="1066800"/>
            <a:ext cx="7086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Lucida Sans Unicode" pitchFamily="34" charset="0"/>
              </a:rPr>
              <a:t>A </a:t>
            </a:r>
            <a:r>
              <a:rPr lang="en-US" i="1">
                <a:latin typeface="Lucida Sans Unicode" pitchFamily="34" charset="0"/>
              </a:rPr>
              <a:t>distinctively Lutheran accreditation protocol </a:t>
            </a:r>
            <a:r>
              <a:rPr lang="en-US">
                <a:latin typeface="Lucida Sans Unicode" pitchFamily="34" charset="0"/>
              </a:rPr>
              <a:t>for educational institutions committed to systemic, systematic, and sustainable change and improvement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6"/>
                </a:solidFill>
              </a:rPr>
              <a:t>Key Elements for NLSA Accreditation</a:t>
            </a:r>
            <a:endParaRPr lang="en-US" sz="3200" dirty="0">
              <a:solidFill>
                <a:schemeClr val="accent6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133600"/>
            <a:ext cx="8153400" cy="3505200"/>
          </a:xfrm>
        </p:spPr>
        <p:txBody>
          <a:bodyPr/>
          <a:lstStyle/>
          <a:p>
            <a:pPr eaLnBrk="1" hangingPunct="1"/>
            <a:r>
              <a:rPr lang="en-US" smtClean="0"/>
              <a:t>Assessment of Standards and indicators</a:t>
            </a:r>
          </a:p>
          <a:p>
            <a:pPr lvl="1" eaLnBrk="1" hangingPunct="1"/>
            <a:r>
              <a:rPr lang="en-US" sz="2400" smtClean="0"/>
              <a:t>Self-Assessment – Self Study Process</a:t>
            </a:r>
          </a:p>
          <a:p>
            <a:pPr lvl="1" eaLnBrk="1" hangingPunct="1"/>
            <a:r>
              <a:rPr lang="en-US" sz="2400" smtClean="0"/>
              <a:t>Visiting team assessment</a:t>
            </a:r>
          </a:p>
          <a:p>
            <a:pPr lvl="1" eaLnBrk="1" hangingPunct="1"/>
            <a:r>
              <a:rPr lang="en-US" sz="2400" smtClean="0"/>
              <a:t>NLSA uses a BALANCED, PERFORMANCE BASED process that examines multiple facets of the organization and how they work together to produce results. </a:t>
            </a:r>
          </a:p>
        </p:txBody>
      </p:sp>
      <p:pic>
        <p:nvPicPr>
          <p:cNvPr id="13316" name="Picture 2" descr="O:\Logos\NLSA\nlsa2col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10064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75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981200"/>
            <a:ext cx="6934200" cy="35702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The Visiting Team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Is comprised of professional peers with diverse experience and rich contextual perspective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Assesses and evaluates the school’s effectiveness in meeting the requirements of accreditation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The Team Visit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Provides important validation and recognition</a:t>
            </a:r>
          </a:p>
          <a:p>
            <a:pPr lvl="2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/>
              <a:t>Delivers valuable feedback and suggestions for related ongoing improvement</a:t>
            </a:r>
          </a:p>
        </p:txBody>
      </p:sp>
      <p:pic>
        <p:nvPicPr>
          <p:cNvPr id="14339" name="Picture 2" descr="O:\Logos\NLSA\nlsa2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2011363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838200" y="685800"/>
            <a:ext cx="7620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latin typeface="Lucida Sans Unicode" pitchFamily="34" charset="0"/>
              </a:rPr>
              <a:t>Introductions of Members of the Visiting </a:t>
            </a:r>
            <a:r>
              <a:rPr lang="en-US" sz="3200" dirty="0" smtClean="0">
                <a:latin typeface="Lucida Sans Unicode" pitchFamily="34" charset="0"/>
              </a:rPr>
              <a:t>Team: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Lucida Sans Unicode" pitchFamily="34" charset="0"/>
              </a:rPr>
              <a:t>Upright Standalone</a:t>
            </a:r>
            <a:endParaRPr lang="en-US" sz="3200" dirty="0" smtClean="0">
              <a:latin typeface="Lucida Sans Unicode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Lucida Sans Unicode" pitchFamily="34" charset="0"/>
              </a:rPr>
              <a:t>Fred Glickman</a:t>
            </a:r>
            <a:endParaRPr lang="en-US" sz="3200" dirty="0" smtClean="0">
              <a:latin typeface="Lucida Sans Unicode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Lucida Sans Unicode" pitchFamily="34" charset="0"/>
              </a:rPr>
              <a:t>Wilma Rubble</a:t>
            </a:r>
            <a:endParaRPr lang="en-US" sz="3200" dirty="0" smtClean="0">
              <a:latin typeface="Lucida Sans Unicode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Lucida Sans Unicode" pitchFamily="34" charset="0"/>
              </a:rPr>
              <a:t>Rev. </a:t>
            </a:r>
            <a:r>
              <a:rPr lang="en-US" sz="3200" dirty="0" err="1" smtClean="0">
                <a:latin typeface="Lucida Sans Unicode" pitchFamily="34" charset="0"/>
              </a:rPr>
              <a:t>Barny</a:t>
            </a:r>
            <a:r>
              <a:rPr lang="en-US" sz="3200" dirty="0" smtClean="0">
                <a:latin typeface="Lucida Sans Unicode" pitchFamily="34" charset="0"/>
              </a:rPr>
              <a:t> Dimples</a:t>
            </a:r>
            <a:endParaRPr lang="en-US" sz="3200" dirty="0" smtClean="0">
              <a:latin typeface="Lucida Sans Unicode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dirty="0" err="1" smtClean="0">
                <a:latin typeface="Lucida Sans Unicode" pitchFamily="34" charset="0"/>
              </a:rPr>
              <a:t>Cleone</a:t>
            </a:r>
            <a:r>
              <a:rPr lang="en-US" sz="3200" dirty="0" smtClean="0">
                <a:latin typeface="Lucida Sans Unicode" pitchFamily="34" charset="0"/>
              </a:rPr>
              <a:t> </a:t>
            </a:r>
            <a:r>
              <a:rPr lang="en-US" sz="3200" dirty="0" err="1" smtClean="0">
                <a:latin typeface="Lucida Sans Unicode" pitchFamily="34" charset="0"/>
              </a:rPr>
              <a:t>Starsky</a:t>
            </a:r>
            <a:endParaRPr lang="en-US" sz="3200" dirty="0" smtClean="0">
              <a:latin typeface="Lucida Sans Unicode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atin typeface="Lucida Sans Unicode" pitchFamily="34" charset="0"/>
              </a:rPr>
              <a:t>Henry </a:t>
            </a:r>
            <a:r>
              <a:rPr lang="en-US" sz="3200" dirty="0" err="1" smtClean="0">
                <a:latin typeface="Lucida Sans Unicode" pitchFamily="34" charset="0"/>
              </a:rPr>
              <a:t>Heffelfinger</a:t>
            </a:r>
            <a:endParaRPr lang="en-US" sz="3200" dirty="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438400"/>
            <a:ext cx="6477000" cy="31702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/>
          </a:p>
          <a:p>
            <a:pPr marL="538685" indent="-53868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dirty="0"/>
              <a:t>Reviewed the self study document and related documentation provided by the school</a:t>
            </a:r>
          </a:p>
          <a:p>
            <a:pPr marL="538685" indent="-53868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dirty="0"/>
              <a:t>Listened to Building Presentations</a:t>
            </a:r>
          </a:p>
          <a:p>
            <a:pPr marL="538685" indent="-53868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dirty="0"/>
              <a:t>Interviewed School Stakeholders</a:t>
            </a:r>
          </a:p>
          <a:p>
            <a:pPr marL="538685" indent="-53868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dirty="0"/>
              <a:t>Examined Evidence presented by the school</a:t>
            </a:r>
          </a:p>
          <a:p>
            <a:pPr marL="538685" indent="-53868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dirty="0"/>
              <a:t>Visited Classrooms</a:t>
            </a:r>
          </a:p>
          <a:p>
            <a:pPr marL="538685" indent="-53868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dirty="0"/>
              <a:t>Observed Practices and Learning Environment</a:t>
            </a:r>
          </a:p>
          <a:p>
            <a:pPr marL="538685" indent="-53868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dirty="0"/>
              <a:t>Collected and Organized Data  </a:t>
            </a:r>
          </a:p>
          <a:p>
            <a:pPr marL="538685" indent="-538685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2000" dirty="0"/>
              <a:t>Engaged in deliberations</a:t>
            </a:r>
          </a:p>
        </p:txBody>
      </p:sp>
      <p:pic>
        <p:nvPicPr>
          <p:cNvPr id="16387" name="Picture 2" descr="O:\Logos\NLSA\nlsa2col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2011363" cy="14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371600" y="1981200"/>
            <a:ext cx="64008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6"/>
                </a:solidFill>
                <a:latin typeface="+mn-lt"/>
                <a:cs typeface="+mn-cs"/>
              </a:rPr>
              <a:t>How the team conducted its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7200" y="762000"/>
            <a:ext cx="19050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1143000"/>
            <a:ext cx="1219200" cy="3079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PURPOSE</a:t>
            </a:r>
          </a:p>
        </p:txBody>
      </p:sp>
      <p:sp>
        <p:nvSpPr>
          <p:cNvPr id="4" name="Oval 3"/>
          <p:cNvSpPr/>
          <p:nvPr/>
        </p:nvSpPr>
        <p:spPr>
          <a:xfrm>
            <a:off x="2514600" y="762000"/>
            <a:ext cx="19050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67000" y="1143000"/>
            <a:ext cx="1524000" cy="3079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RELATIONSHIPS</a:t>
            </a:r>
          </a:p>
        </p:txBody>
      </p:sp>
      <p:sp>
        <p:nvSpPr>
          <p:cNvPr id="6" name="Oval 5"/>
          <p:cNvSpPr/>
          <p:nvPr/>
        </p:nvSpPr>
        <p:spPr>
          <a:xfrm>
            <a:off x="4572000" y="762000"/>
            <a:ext cx="19050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724400" y="1143000"/>
            <a:ext cx="1600200" cy="3079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LEADERSHIP</a:t>
            </a:r>
          </a:p>
        </p:txBody>
      </p:sp>
      <p:sp>
        <p:nvSpPr>
          <p:cNvPr id="8" name="Oval 7"/>
          <p:cNvSpPr/>
          <p:nvPr/>
        </p:nvSpPr>
        <p:spPr>
          <a:xfrm>
            <a:off x="6629400" y="685800"/>
            <a:ext cx="19050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8000" y="1066800"/>
            <a:ext cx="1524000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PROFESSIONAL PERSONNEL</a:t>
            </a:r>
          </a:p>
        </p:txBody>
      </p:sp>
      <p:sp>
        <p:nvSpPr>
          <p:cNvPr id="10" name="Oval 9"/>
          <p:cNvSpPr/>
          <p:nvPr/>
        </p:nvSpPr>
        <p:spPr>
          <a:xfrm>
            <a:off x="1295400" y="2743200"/>
            <a:ext cx="19050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429000" y="2743200"/>
            <a:ext cx="19050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638800" y="2743200"/>
            <a:ext cx="19050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524000" y="3048000"/>
            <a:ext cx="1447800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TEACHING/  LEARNING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3048000"/>
            <a:ext cx="1447800" cy="523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STUDENT SERVICES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67400" y="3048000"/>
            <a:ext cx="1447800" cy="3079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FACILITIES</a:t>
            </a:r>
          </a:p>
        </p:txBody>
      </p:sp>
      <p:sp>
        <p:nvSpPr>
          <p:cNvPr id="17424" name="TextBox 15"/>
          <p:cNvSpPr txBox="1">
            <a:spLocks noChangeArrowheads="1"/>
          </p:cNvSpPr>
          <p:nvPr/>
        </p:nvSpPr>
        <p:spPr bwMode="auto">
          <a:xfrm>
            <a:off x="3657600" y="5562600"/>
            <a:ext cx="510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/>
              <a:t>Ratings Assigned to your School </a:t>
            </a:r>
            <a:r>
              <a:rPr lang="en-US" b="1" dirty="0" smtClean="0"/>
              <a:t>in </a:t>
            </a:r>
            <a:r>
              <a:rPr lang="en-US" b="1" dirty="0"/>
              <a:t>Seven Distinct School Related  Areas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16383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3.2</a:t>
            </a:r>
            <a:endParaRPr lang="en-US" sz="48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939441" y="1637778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3.3</a:t>
            </a:r>
            <a:endParaRPr lang="en-US" sz="4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991100" y="1637777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3.3</a:t>
            </a:r>
            <a:endParaRPr lang="en-US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048500" y="1663352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3.0</a:t>
            </a:r>
            <a:endParaRPr lang="en-US" sz="4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714500" y="3608931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3.2</a:t>
            </a:r>
            <a:endParaRPr lang="en-US" sz="4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848100" y="3608931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3.0</a:t>
            </a:r>
            <a:endParaRPr lang="en-US" sz="4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052159" y="3533775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3.3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555</TotalTime>
  <Words>909</Words>
  <Application>Microsoft Office PowerPoint</Application>
  <PresentationFormat>On-screen Show (4:3)</PresentationFormat>
  <Paragraphs>126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Visiting Team Exit Report for</vt:lpstr>
      <vt:lpstr>PowerPoint Presentation</vt:lpstr>
      <vt:lpstr>PowerPoint Presentation</vt:lpstr>
      <vt:lpstr>PowerPoint Presentation</vt:lpstr>
      <vt:lpstr>Key Elements for NLSA Accreditation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Accreditation Decision</vt:lpstr>
      <vt:lpstr>PowerPoint Presentation</vt:lpstr>
    </vt:vector>
  </TitlesOfParts>
  <Company>The Lutheran Church-Missouri Synod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Visiting Team Exit Report</dc:title>
  <dc:creator>Terry Schmidt</dc:creator>
  <cp:lastModifiedBy>User</cp:lastModifiedBy>
  <cp:revision>35</cp:revision>
  <dcterms:created xsi:type="dcterms:W3CDTF">2013-11-08T13:07:26Z</dcterms:created>
  <dcterms:modified xsi:type="dcterms:W3CDTF">2014-12-30T17:01:20Z</dcterms:modified>
</cp:coreProperties>
</file>